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90" r:id="rId4"/>
    <p:sldId id="257" r:id="rId5"/>
    <p:sldId id="28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5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64E07-2634-498E-842E-78F31B8D5668}" v="178" dt="2021-02-16T22:58:01.015"/>
    <p1510:client id="{21ECC5B1-3F26-42E5-B7FD-70846C31547B}" v="38" dt="2021-02-17T09:27:57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17-Feb-21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https://i.ytimg.com/vi/JBPYjsjZOKw/hqdefault.jpg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0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https://www.fz-juelich.de/SharedDocs/Bilder/PORTAL/DE/pressebilder/PM2020/2020-11-16-juwels-450.jpg?__blob=poster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9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https://static.thenounproject.com/png/2390785-200.png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https://i.pinimg.com/originals/fb/45/f9/fb45f945930d17ec92e3f2e04e42b90a.png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https://www.pngfind.com/download/hixxmoR_nerve-cell-neuron-brain-neurons-nervous-system-peripheral/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7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Intel </a:t>
            </a:r>
            <a:r>
              <a:rPr lang="ro-RO" dirty="0" err="1"/>
              <a:t>core</a:t>
            </a:r>
            <a:r>
              <a:rPr lang="ro-RO" dirty="0"/>
              <a:t> i9 X-</a:t>
            </a:r>
            <a:r>
              <a:rPr lang="ro-RO" dirty="0" err="1"/>
              <a:t>Series</a:t>
            </a:r>
            <a:endParaRPr lang="ro-RO" dirty="0"/>
          </a:p>
          <a:p>
            <a:r>
              <a:rPr lang="ro-RO" dirty="0"/>
              <a:t>https://www.bhphotovideo.com/images/images2500x2500/intel_cd8067303734701_core_i9_7940x_tetradeca_core_14_core_1368050.jpg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https://spectrum.ieee.org/image/MzY1NDg0NQ.jpeg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Tolerante</a:t>
            </a:r>
            <a:r>
              <a:rPr lang="en-US" dirty="0"/>
              <a:t> la </a:t>
            </a:r>
            <a:r>
              <a:rPr lang="en-US" dirty="0" err="1"/>
              <a:t>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775F97-C0EB-4FDF-9E47-F93903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D54AD-401E-49C2-A25E-87B22C64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4BFA7727-AFD2-4C86-BCA8-2598C91EB3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33" y="1704614"/>
            <a:ext cx="3175000" cy="3175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79DBF-2B62-48EE-BA38-E7B7F77EFD3C}"/>
              </a:ext>
            </a:extLst>
          </p:cNvPr>
          <p:cNvSpPr txBox="1"/>
          <p:nvPr/>
        </p:nvSpPr>
        <p:spPr>
          <a:xfrm>
            <a:off x="7792334" y="5028776"/>
            <a:ext cx="439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Werner </a:t>
            </a:r>
            <a:r>
              <a:rPr lang="en-US" sz="2400" dirty="0" err="1"/>
              <a:t>Vogels</a:t>
            </a:r>
            <a:r>
              <a:rPr lang="en-US" sz="2400" dirty="0"/>
              <a:t> –Amazon CTO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73B08-1D42-4D1B-A519-B633A5275096}"/>
              </a:ext>
            </a:extLst>
          </p:cNvPr>
          <p:cNvSpPr txBox="1"/>
          <p:nvPr/>
        </p:nvSpPr>
        <p:spPr>
          <a:xfrm>
            <a:off x="642144" y="309523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Lucida Calligraphy" panose="03010101010101010101" pitchFamily="66" charset="0"/>
              </a:rPr>
              <a:t>“Everything fails,</a:t>
            </a:r>
          </a:p>
          <a:p>
            <a:pPr marL="0" indent="0" algn="ctr">
              <a:buNone/>
            </a:pPr>
            <a:r>
              <a:rPr lang="en-US" sz="4400" b="1" dirty="0">
                <a:latin typeface="Lucida Calligraphy" panose="03010101010101010101" pitchFamily="66" charset="0"/>
              </a:rPr>
              <a:t>All the time”</a:t>
            </a:r>
          </a:p>
        </p:txBody>
      </p:sp>
    </p:spTree>
    <p:extLst>
      <p:ext uri="{BB962C8B-B14F-4D97-AF65-F5344CB8AC3E}">
        <p14:creationId xmlns:p14="http://schemas.microsoft.com/office/powerpoint/2010/main" val="249465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FD049-3268-4EF8-9B21-FDA09071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928A2-4452-4007-9D0E-4544834B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3DCF322-7D8D-4B41-AC9E-3C4032E99E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75512"/>
            <a:ext cx="3248963" cy="3248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E34A4-DD5A-4B88-B32E-682892E0EA8D}"/>
              </a:ext>
            </a:extLst>
          </p:cNvPr>
          <p:cNvSpPr txBox="1"/>
          <p:nvPr/>
        </p:nvSpPr>
        <p:spPr>
          <a:xfrm>
            <a:off x="7578048" y="5472184"/>
            <a:ext cx="448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Sundar Pichai – Alphabet CEO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05FD-EDB1-42E7-BC4E-26B86B068F2D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latin typeface="Lucida Calligraphy" panose="03010101010101010101" pitchFamily="66" charset="0"/>
              </a:rPr>
              <a:t>Wear your failure as a badge of honour</a:t>
            </a:r>
            <a:r>
              <a:rPr lang="en-US" sz="4400" b="1" dirty="0"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95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AD29BF-8EBF-4114-BAF8-DBCF640B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213C4-F116-405F-99D4-CBFEDDC5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8425CC5-25BE-4EB7-8AEE-57D660744F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89" y="1660597"/>
            <a:ext cx="3800475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A24D-0BFE-4ADB-8C64-5EF5D1F691A4}"/>
              </a:ext>
            </a:extLst>
          </p:cNvPr>
          <p:cNvSpPr txBox="1"/>
          <p:nvPr/>
        </p:nvSpPr>
        <p:spPr>
          <a:xfrm>
            <a:off x="7637395" y="5566217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Bill Gates – </a:t>
            </a:r>
            <a:r>
              <a:rPr lang="ro-RO" sz="2400" dirty="0" err="1"/>
              <a:t>Founder</a:t>
            </a:r>
            <a:r>
              <a:rPr lang="ro-RO" sz="2400" dirty="0"/>
              <a:t> of Microsoft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259C5-C3E3-44E8-A0CA-4BDE7416E912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latin typeface="Lucida Calligraphy" panose="03010101010101010101" pitchFamily="66" charset="0"/>
              </a:rPr>
              <a:t>Microsoft is always two years away from failure</a:t>
            </a:r>
            <a:r>
              <a:rPr lang="en-US" sz="4400" b="1" dirty="0"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776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  <a:endParaRPr lang="en-US" sz="36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25235BA1-2F63-4450-96A7-56F352E2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622" y="95877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  <a:endParaRPr lang="en-US" sz="3600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BE623E-F84A-49E2-9868-D8F3BA89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21" y="1439917"/>
            <a:ext cx="1186662" cy="183386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24652F-DA96-4C56-B2C3-7C74FD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8" y="1439917"/>
            <a:ext cx="1186662" cy="18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9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8C16C0-C50C-4E75-A6D5-17031E8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88" y="1096145"/>
            <a:ext cx="909077" cy="140488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7A0972AA-CA79-40FB-A368-0E2905D0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6" y="103375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7B8E14-172C-43B7-9FDC-F2A652AB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26" y="3089137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98BB5F-0A86-43F2-9A2D-84A70F0A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3" y="3089137"/>
            <a:ext cx="909077" cy="140488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7008E8-0ACB-4B07-A7FD-F160D690F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40" y="3089137"/>
            <a:ext cx="909077" cy="14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84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</a:p>
          <a:p>
            <a:pPr marL="0" indent="0">
              <a:buNone/>
            </a:pPr>
            <a:r>
              <a:rPr lang="ro-RO" sz="3600" dirty="0"/>
              <a:t>	Deci 5 sisteme, să fim siguri.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42DEA9-E8BF-4A3F-9080-FF223C19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21" y="4892399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B77510-DB3D-46B6-8131-9F77C1CE7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9" y="1093787"/>
            <a:ext cx="909077" cy="1404884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6BDA4F-C4E6-4831-B85E-42E3CE65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23" y="4869683"/>
            <a:ext cx="909077" cy="140488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EFC614-09CE-48D1-996A-4BDC980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77" y="979896"/>
            <a:ext cx="909077" cy="140488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001996-3D2F-47E2-AF6E-E98A1CFDE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18" y="3026742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</a:t>
            </a:r>
          </a:p>
        </p:txBody>
      </p:sp>
    </p:spTree>
    <p:extLst>
      <p:ext uri="{BB962C8B-B14F-4D97-AF65-F5344CB8AC3E}">
        <p14:creationId xmlns:p14="http://schemas.microsoft.com/office/powerpoint/2010/main" val="33665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 </a:t>
            </a:r>
            <a:r>
              <a:rPr lang="ro-RO" dirty="0"/>
              <a:t>Programare Distribuită</a:t>
            </a:r>
          </a:p>
        </p:txBody>
      </p:sp>
    </p:spTree>
    <p:extLst>
      <p:ext uri="{BB962C8B-B14F-4D97-AF65-F5344CB8AC3E}">
        <p14:creationId xmlns:p14="http://schemas.microsoft.com/office/powerpoint/2010/main" val="147522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8574F9-C4AB-4283-BC94-F4D896A2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95ECF2-878B-4D34-986F-76A2DCD3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am I?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1838987-EC88-4C06-A4E8-E4B50310C46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985" y="-740827"/>
            <a:ext cx="4807546" cy="7211979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8091B00-9DA6-4D27-BB86-E7D44E26E6A6}"/>
              </a:ext>
            </a:extLst>
          </p:cNvPr>
          <p:cNvSpPr txBox="1">
            <a:spLocks/>
          </p:cNvSpPr>
          <p:nvPr/>
        </p:nvSpPr>
        <p:spPr>
          <a:xfrm>
            <a:off x="4396458" y="1673000"/>
            <a:ext cx="2742472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 err="1"/>
              <a:t>Bachelor</a:t>
            </a:r>
            <a:r>
              <a:rPr lang="ro-RO" dirty="0"/>
              <a:t> 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Master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 err="1"/>
              <a:t>PhD</a:t>
            </a:r>
            <a:endParaRPr lang="en-US" dirty="0"/>
          </a:p>
        </p:txBody>
      </p:sp>
      <p:pic>
        <p:nvPicPr>
          <p:cNvPr id="8" name="Picture 7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59F19723-BE67-4958-B20A-19ED5D7E0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71" y="1480912"/>
            <a:ext cx="1111786" cy="1111786"/>
          </a:xfrm>
          <a:prstGeom prst="rect">
            <a:avLst/>
          </a:prstGeom>
        </p:spPr>
      </p:pic>
      <p:pic>
        <p:nvPicPr>
          <p:cNvPr id="9" name="Picture 8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D03D4E28-10AC-4F8C-B32C-B6B2E0CF4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71" y="2838639"/>
            <a:ext cx="1111786" cy="1111786"/>
          </a:xfrm>
          <a:prstGeom prst="rect">
            <a:avLst/>
          </a:prstGeom>
        </p:spPr>
      </p:pic>
      <p:pic>
        <p:nvPicPr>
          <p:cNvPr id="10" name="Picture 9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9322C5C3-353C-42FC-AE00-5C79BBDB6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71" y="4196366"/>
            <a:ext cx="1111786" cy="1111786"/>
          </a:xfrm>
          <a:prstGeom prst="rect">
            <a:avLst/>
          </a:prstGeom>
        </p:spPr>
      </p:pic>
      <p:pic>
        <p:nvPicPr>
          <p:cNvPr id="11" name="Picture 2" descr="data:image/png;base64,iVBORw0KGgoAAAANSUhEUgAAAZ0AAAB6CAMAAABTN34eAAAAw1BMVEX///8AAAAAic8Ahs4Ag80Ahc4AgMwAgs0Afcv4+Pjz8/PR0dH8///X7Peenp5sbGwxMTHt9/xXptqz1+7f39/f6/Z2tuG/4PKhx+eZw+XV6fZRqNskldQHjdGizurf8PhAotlkrN3I3fBAmNWJweWs1O2Tx+cAeclYWFjy+v2zs7NytODO5vRQo9l/f3/Ly8uRkZG+vr40NDR0dHTn5+eqqqpSUlImJiZjY2McHByEt+BFRUW30+wRERE9PT1WVlZcsN/NTlvBAAAUIklEQVR4nO1dCXubuNZWkYRoL+4Uk0BqIxaDSSnQaWfS231u/v+v+nQkdoOdie3G7cf79GlYBMZ6fXRWCYRmzJgxY8aMGTNmzJgxY8aMGTN+fSwS+6kfYcYUUkxY8dQPMWMUWcQ0jSRP/RgzxpCVRNM0mj/1c8wYgeVhQY6G55HtAmFxSQ6dB7YLREUODs2nfpIZO6jI0bTgqZ9kxg5MpXM04iPkZk/9NDP6KBU5OEQoMdZP/TQzenCYGtbwSm4+9ePM6MIWjHCw1xyUE42WT/08MzoIqJCatWCHW4IczGfD4IJghlhIjScYShLgyX3qB5rRQcKENZCAWZCL/6j/1M8zo4OFkBdaADl8jrJdHJZiXEu/Vr4ojv+Fs5Ndu7OKOi+EvYa9oLKoNa14KDuZ63jUiOe4zzmReUJ0XKcSHZq43vYhl61yj2Gskejcz/fz8byHf3nJ6E0e9llj57dCdCKzFp04odg7+DCmXTIKXPLkmKCPaV6i4L349qqDT+8fcs2buvXn6sDVl+49Pk5e+O5T0+rLi93TIDp4kdJK66y5hg+ZBZnv6SBq2EstZFrFNk2+fv2apF1DvCiXTrXplz7apBK2ZCNYRjJJkYVeKG6QLCOJ8lJU2LtnXfz1AOm5a1q/rI78p3ePl5NX/tFpNcJOSjQaIV6JDhcbB3zRLOVEDoPc8W+imOuMEQoghtVpRqiudjOPFei1ThjTme7BsZVBZCDP4ljsmyXB8nrjUpJ+/Z599ufhK142je9G7/FYdrIYRGdLtAb7qwpMnzdtRY/iSl1pooPJfbehg2kqNwpdjJSvKXEXbomlmloxLNnJKnawZi8EHmyOnB1/9br2j8MXvKrbvqmPnIYdMNjWKMQNOdjb10lb3uGxASUkfD2wrQtWpfEcPQF29EAKC9jru+wsDnfAz8TLXteO6YM+rpq2jYI5DTuia0ixMDqis6earYj1XWowoflY6Idr+gpJRhY1O5kn46sXz85dr2ufvT3U/v3OwHYadlZiXIuRQ9u+ng5PW2u9I2KYcyU25URULqUYxkjXCFHNzpYyiBLtsnMp9kCNN72+/Xao+Y/dQfAk7CRUY77JW0mgk6pZ9HajY0h4H3qwxRPbvXHWq5H2AZWDZKQDIULv+G6C2RoGu112PAF+QbHXt33hudrf+kPT8ENz7BTsQLqaWx2bgDqj9xCDmlc3oszzt/eapMpbe2AbGKMdG2LmioFNmoCvxa9AOK+O1ES77OiGYdxeUoFwn50DLs/fdbuOhjoFOxuq4SWK2gGL26ORAjMhVWKbaE5hl62pJv4xPm7l+UIhoa2+hO3XlL6OcFWLtctOIRzThznlPwl/9zr3y962L5p279qDp2BHDGxka3W0yb1HRnzRWnCwEJvMDWnnAqJF9oSRZ4mBL1vqUq5eUwMElcqdi7cKEPqzLzx7XZ52GPxPe/AU7MQwsPkdI5lrLB3ewEwUHYIb2+xzw+LUGjZvsRbCwqX/KdlBrtJEvwI7g6Ht731NP9etulGFE7CzABvNLNvuBn6G3R2Uij0Su2ZRdrmhS3dvnMymjSKT7KCcyuTRr8DO+17vPtsz7Lbmd1c9nYAdm2g0sWiXHDIUHZvL85T7KIhwyw3lziE7OBO2IFE2oGJH+D5U6P6VTmt2hHMK7Kzz+/v76JJysle93t3n8rSua9e0OwE7jnBFV2nX+x9GCqpRTVhblploHbcodjZF6uT53mxDbujV/V4bt/DHN3TtGq2IVsfZShOZocEMwO3Xfff62ehHc6ZdnuffRtucgJ0Q1M6yO7Cxfm9XoxoJV/0YDg/LUIPYJ9ub3slWq2u1Za2kS2SuVisxlgWBlW0CK8HSBLleVbgon/RjX3juptpdjVNwPDvCC8XlojuuDSrcC1m9i7UULcJ+DAfLMQ6TR5fvBLfCpiDeRRHSw4tnD+vfd+Odezw7C0iFbpka0UZEx5YU0HBRW209UMLj5NHq3PJ4HCaXS84wmvNjotWLZgR80zt+PDsu1agfVbka5ft3tU7KpGGWmO5uYBpTntvH9e0eU/wi8KHXv11fpovWMeobDsez851pxJdCg30V0kxQ0EhDLsnhbhaxgeBQYa8Vl5hzPi367Lwbb9T2bt/oPp4dqPuUKWscu1I6WCD+Vr/pEsihpWVrQ2606ILilWdEP4H9bLTN3af69CBHdzw791TzZN6N2rlU8uFCw7oyrmJgjTlWxHrUYMJvLn1IOhUGCexRl2csPD1y8aPYwbL4U5gEZjVhFCpAwAZWU630rY17rirWwyaQHASueymFAGfCq14Pfx5r0poOgxPHs+PVNWypGtg0jiFkLXOYsOv2BQfrkZAry90ma48aus6Y8XvP/+0nsMdKZlpnZ6iWTseOcC4b3UJcqASBiQg85T3Boc5i5a85I6Su9cDGTsT0t8IgmjPSxS1/Q5PuhOx05EO4o5Iczbvvn+VOKIy1TpyN6N7vTQ5C/+118V+7DZoozo7NcBZ2iI0sSQ7fOYm7WR3dy7f7rQNzsVD+kLVYNP8LBGq3KCw4Vt/DEluLGvJiQH22uEmS7zDV2FytFuaig6DZg6KSogiy7tlj7ZdDLk9LwU729BzsYC8zSzo82m9CGY/84KC7Y5G6YopA5e8NJSoE7ZAYdgnzkU2klpOPortI/gIwpqJ5oEOBHNaWkuCcGlVmO+DCxjdwFUfCmERWfVWI0IbRxNXbs+xYtfjiU6+Pd1yeNs2wU3lwPDuVtuEy8ym3yRZF+8jBoj/T1YOqAi2G4y47RMOB2lXsCLIyjtUxVBgcIfEI5XK5LHNgBy+Trx6lYQYxC5wuVlvwsgKOY0s2wpoHfxJL/KKWsOVIdpwCzoZYHiyPTkn0E9g/hlmexqh7tXPlSSxqyU7ha0w4PpRq2Hd2R7sGEL15cL3mjuxUxVgddpCDq3TSV6hIFIaIBYXvJrBDb6DOGrNrKPQOZSNTslPK2nhBX6Q2IL+nLkIbguU2spk6+NBnncTA5Rn4NG0UZ7eK/Xh2KiZEz7h2VqRJ7uHdaCfGdT2Vl9i2nxxQNw122dFkMVuXnQIr+TI5VLtJdhQUOyihgh2Ld44L2akaYJW7CDplRBtSbdtksrbo3+H5P71OHrg8rWTt5heOZ0dNPOCJAwJhbyFwvMtNua4PelwY09R44MTFITvE47KqsMuOGWMKoQkXSq2BnVoyK3ZCClUJEcVe5fceYgefmJ1hArvHwoumyPC/uxeeIAoqfVDITwKKKC/yvuhgWqb3A7b0B5adDdlh6y2lS7PHDlQwQjeqikTxQ9natu2qke11ZiVYHi+Ef0UdKT5j7OC1C1ehs7Czz+VpLbqRIM/x7BSKC6aU53USaz3ZwSS0fY+2u0Tz4vKhPs4OO6EQApb22VnIVLmFKfS9+AwwzbRM2mzc45SrD4PSBsoh9TTGjgYW3S18xulHNoT+1+vlb8/HTv0YiSIcz06gel3VNG3TNOddcoi3XSxJzQz21n6xsB4+iWOEHVjFKuixg0pMXOTrssxAyE7q+/5Wyo74IeCmpttyhD7UtxOyU27FVSDRZ5CdYQK7Yzm3tThjEbgT1BVINojKh2qsZxFgnGZ+HbHhcfqvJ9eYA4tasINsTJc57bKzJaKXSyZHy57eEW5xjtvaukIYydz86VaB4OBHr5s7Lk/L24eR607Azhq3M+B7cqPR0LLKOgaaPyoJKnwOyU5EG3aEX4lV/9bsgEHmUi4b9mw28ZsR53BbPu9pRvbzrYJ+9z179qntwSZl/Wms2O0E7ED6rS5g4z3B8ZHbRG7ADX8EQqVNsli6K4odOUm1y440yIjqyr7sbGFCSWfxBIfqT8LOoGa3kZPWXhgtFD0BOxvazhLtzhKJA2Qb0mYTJjSJHxeuspmcHrwlkn/FDpQy9NnZMPFbUPYy1Ni7gKBiR2gllqDMlyRzspy02SSss4xs6MVElqe1tUcrDk7ATsC1OtIVqFJpqYjgmxGIQofC/7QfnWKLGPPykBFZSnIjJ1kJcdWlVZDqumIn8wipZuBjSlXVYYIWtwaws6DMcC1ieOuIygnBgUYqdoxqoYQA06pW0UYbvZJC22CnW05mkMCuXZ7mwEjoGp2qyr0a2ApZXoAh8qaOaEzzj51la4fGreGlUqlschWSzBIHNuz1uipO8PO88qCcCrmLrJsbqXHsm5vvVugJbbX24TbW/Vr1v5Xnil2ruWqFVuu1OljUZ0+BcZenHfDGJ/ecgp2UyEQ1sqGWkIRZIExn1Verm6rJJZec/Rz0szxVPW4rUeMT4/rsTE/P2sdOQaXaTQ3hhurwq0x7peuZZWN2STMGnwSDBLZSM83uSBQH0Je4x7GDPFA7iWEL32JkLMhi1xEm7/cj6wp/cQxqdqXL00ZxJhZZudu9ZhSfO612Z/UK3eqzjVBAjfIPNmkYOr4kJOSJcNM9rq//v5RJjaHv8ryCTmw7daL8vU/paD2PRKce+MuO31SI4Wy7ymKu8srBxomFrYaFKa3BDNyFphPmIHMV89+/9nMSgwS2cHmeH+733iX/TLVq55cI2nfYMcFACzzPynw/WcectNUD0s8JklwaS5l2Mgfi18PzfjTnczeKMzntqs/oVKuuNzWiwYTMrHiYZTEjFPfzB9TrDGcJPu4b/tLouzw/7loz7svkvJ6+Ezu1mEvXeBiNORTC6w68sWoCWrYez/b2uC/4S2OQwP7YKpXpFY76ympq0nb3zmOGnS38a5ePVhN4LGq0jW8c+Q1/aQymKb482OvD1MOUO9rNvY5YfwFOkD8ydwpCB/exHtWDm3d4wcPfGAOX50u98Wp6+am+KfFpolXX0x1xaxdp8wqEXdmxSsOTk95NxzgyNGK2JTL1lmkJZOpUjXbvyJufFoNFpxpM+zEds26q69HAZx1rYOb9UnavDVbrgZlQPUy3vmDpMV/aSpKkEj6nXFZabCW2wLmyQ2Lo3At8qECrUBZutQcrV6WJhHrfTFKhrdnailNqKxG3rFwCsTW2pNKx6EdzGkxMiJP41ms5bnl3zY1RFRb0uKF5UOImWA1rC0Sabug4epQ3auu0lrmQ4ioq7TBY3QjOxXkesuuE4Aa6a+tqC2awcshf6ESHkkNkyFi02KsjS5lGWFWwEhFcrcjo61jfPOZRD2Cw6FSFf/at7TO45GACdTTo0KmSwiR25drhQuUAPSpabbnfN4+M5JS0We8trCafVAssi65XLyoJMguKoCNM/EBsmDajCWwsMmgSBYWvabLiVsfl9++b1KOYqu63Kay2IDdh7qvSi7AY4DnYGbgvFfauPTXwkkbk7O5L9/wo0+1CLFgF9WUNonx74rEprAUOvTr5DLkJBgJYQObIRZbRW7o3p0yJhM1Io+G4XLclwbLn63RbRKsUakhyXD0hsKPD0LaCDMhZ2OnX7FaYdHYkBqbEjnD07fQJFdawo6t9+SoemVPAj1I2LRLD37KqA0O6li8tQw5dy6WmWG+9pD3spGqB7Jodi6vFMRcsVmvyIhjZcrW6WKI7+DzsDBLYEhPh6Qavhu27psHzQSHjxD0ieAtCIn7RqjIGvr5gB8E8kfEFPx8Kk1OrKbMN2ZbLyUFe7FNgR3wiC5sRcw87pQqf1+wIepVIGSm6p+qZI5KsgULT83x6HnbGhrbpnJrC1e4l7/+UA9jd26GZMWVfCHZ4ZoI/ylWcWvQbLiClDIV8Rwxuth7JQnZZkRXqdgJrgxZGYhO5TFvJNKw7lXR22NEI5KHhIo5L1w8pkQqqYccnsoyEsgyqROU5wY5LxNBWMMdlZ2Ln/W5XH1xr9+PuNROYNM0jDJUsgdCxmMgB3QwpDB5mTgRNR7zmIITlv1dU1WmE+nYFo0/OrreKHbnQKKmKbrrs0IYdQZ9eL1fZZUfccauDAMUYFuwV7DhIWBPIMRb2udjZFYTptECDEUpHMR0QitRIbUW6Vq++HmIGievM9o54IXlA+ffv37eeJu0CwQ6CyTdeCCtSKibgLWZVnUaHnfblTEKev4pxTLVo2BGk3oNN4Ii7R8ouAHbW1Ms8zzwbO4NozrMHLISMdi2DcezheVmv+uXiih20ZVVl2fqI1e8TVWJDpGgKdnxxBKfiT8OO4KKuEx7XO6CzQrmkW4edEpMbqJiClV6ZsOcsxY4YLxPmoPOxszNMPWgh0w8/xujoY49hLvRLPatAY5UfXqrFPIWWPeLtOhpJ5JspYmkBAztQVc+DLjvCPubV5MMpdlZY2RU1O1ARtxC6sZQ3zzE8PbCTQeXk4ozsDBLY+1ejbHH3ZpSRFl/G/FRAtgnEUCAVq2UhC4QIJoSm0hYoTLQ9IrrmMq42UgIdCOwg4f1EqGJHmWuxKjvZww5KGAU3tmLH5RhMNl79fgLp1AI7aC2nap2PnV4JwLMHvbxC4cM/47Qo/DHpNG0MHlerfnn8PiY5srw4iSgMda4e55r2+HKCdT2nNpDv/5XsJIZh1+x4ZbrZrOu5vh12cBitBe5rdjIPQyNd88TxGAIaFnhj1cdEVFsodmwDFrc4IzuDBPbDL3z+9n/jzAiNs4fjFdF1Xfkj97pOhJIxY3FEruUZGOLk4+3p4Pa2Xq1qaYgbh7c+BIUg4u3fwuriXFZw1qtfR8atYmd7q+vyDBVjo0FAwmxDN1bIIITpjOkc5lmFt/WTCU4ctLzN4UVntjhj396ei53nV13sjxMMcfX+zachM58+v9+/SPy1QLWqgFAS8h0FYjBXPean6RGr21nX151NMWJeZ719FLjb1F41kw6uq/PZdQ35dGb1lBZSSmy7sdSR5m7QEs5XyDqnLgt3V2/ff36j8PmPdx+vDrpLM2bMmDFjxowZM2bMmDFjxowZM2bMmDFjxowZM2bMmDFjxowZM2bMmDFjxowZM8bxf5aLsB2/+3afAAAAAElFTkSuQmCC">
            <a:extLst>
              <a:ext uri="{FF2B5EF4-FFF2-40B4-BE49-F238E27FC236}">
                <a16:creationId xmlns:a16="http://schemas.microsoft.com/office/drawing/2014/main" id="{F2D6A516-22CF-4F60-BC77-55B076E1E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53" y="2873107"/>
            <a:ext cx="3763669" cy="11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ata:image/png;base64,iVBORw0KGgoAAAANSUhEUgAAAT4AAACfCAMAAABX0UX9AAAAe1BMVEX///8AAADX19ceHh6zs7NjY2ORkZHw8PDi4uLm5ub8/PycnJylpaWKiorW1tbNzc19fX1BQUEICAgXFxfCwsJZWVnq6uqWlpYqKir09PS4uLg3NzesrKx6enpnZ2eDg4NNTU0jIyNycnISEhJUVFQ8PDwwMDBGRkZeXl72dTCrAAAMwUlEQVR4nO2d6XriOBBFbUJYTICEkLCHJWnC+z/h4LolqeQNETs9nm/q/ujGslyWj7WWJCeKVCqVSqVSqVQqlUqlUqlUKpVKpVKpVCqVSqVSqVQqlUqlUqlUKpXqP6Jk0ul0Ju8ipEPyDrwI79crJgMv9iTh8M5k6FlfUVjf/PJEF/knKGZO097j52wWH3brRIS+W9NRzjREj2Zu413lJ7KOJnGqngihgNg7iOONO/+cHn/5sdOn6MbeCdKIwqbXX9M4p4FIgNXDae4ncDsTZ0U6FxQwuv7q502neuW0LaS1b5ugZtTJ3QJPwQcP/rOmGqeHj+ZoZvH1Pe7QxQaV4uvkwv+IrJ58+ec2K3MGb+bp+mtVjG8Z7en/T5GeAYzUQyYVis/FKMMXbTKcrw//aePegS+eOX6H7LmDOROAb4gfIq/1KGBdk5lQKL6jPV+KDy+7K0wN7SPehS9+MQZGHPA4HhuQXe9Uaru08HLmP7kEzfhEYwrF53JVKb51NrHR1l0JfKd112q7EgnYdSaTznz0h29mMgyO/lDMAdLyzaccvmQLg+sPPAvbX9t3ZhuPOR2OGgEXidQH4Nub86X4+ualW+3SANQ9U/u0hQkwbQKAx8+RuMg8Ph9x7TfKG1z47/mqI4XYAnGRBhpRCL6ToxBV4IvO2dRRbfhBPwPxoV03lfsTHYw9czH3qQrw9eR5YeDARys/HzShEHx49AkHlePDo7uaui/efSg+rgpxgNJoezI7mY4gfAmscT8PMGUft7ZC8EXUgHKBqsC3ztiai7SH4uMHRhZ+9N4bF84tDoLwcXO2EA/zGDWpIHxEzFRB5fj6XlHhmEv8DsXHBoEPdZXtZ4yO5/P5gWuyMHzvFIRuw8R/GY0oBF+C3iaXynJ80ZIOrCXq4u/wOxhfLF4VXttHYcLD8HHHkZJOVfifEg4/VBA+VNoMogIfiooZUaIccs0Vig/VO7dTGAcWZ5hAfHP7BrzkNKUwfItslijGh7R2PdNcU9/XdHDnkYcNXl/EKBBfdKTAFb+Lz6hZheFD6UUlVIEPL5hzKRq6Mx+E4ht7b8AMNQquC8U3Mga/SwzVUhi+6MUUgUp8iGZG5B+SSyA+NN62+hwwvniTy4Ch+FAbvLCpJrvMLvU38aHLRKW3Ct9YHtFv0wsEvstoYdQbyASMV/1+fzA/AZaroLqGn+s8s0LxcW/xvVdkpLYC8Q1dmarCNxfI/NeddxnMZQI8bUVqtjZ06bcgwfg4e1OvoNEuszN+Ex+KJflCq/ChpGBMTuXwYOKF4/vwy6m4cCfDg/FFf5zpcC6BCsWHUpTmpSp8qJ/f6OfeMxyMb/ac8QX3ncf0QZANx7e21+dO1VYoPuSrtPRW4hPjE3IgWBTA97q0+iwvvNlM4ipA4U0Mx2dnHA53cAlUKD70IVI/ZiU+N8wFb2v1Rsv7se521yNuObzKL9VqZ/lZC3fgM07XhrvMLvUB+LoGTCU+52QhkBdr9QY+TsAKUzn5yYjJ0vAzdO7Ax+7oWSWInykYH7rEoxv40MSkzpkFR2cF9vu4o1fQPesxPtMPvwMfRru5PN2EgvGhF/xyCx89QjoupwrfVfWhow64RItmEud+9rsHHxyRv1B278CH5A9u4AOmJErSE8JxH4oPHtLCuTDmxzn6Hny7FuBLOGY1vhXnHrIrpo1C8S3K8fEImKO2Ax98iNL/TwEm3wh8SMTmBj6UvhFaGjFpGYpvK54UFaFrfnDugIN24ENu+coGGDwSHwgMb+Ab45GpEIq1JKH4uqKAYqR4tlEn7cOHzLZ0xzzvykcSH0pvr1eNDzUUdZqF1TvxYWgPfLOMDYxp2oIPI0LXRPrJkvgwDDvewAfIlFGeXeid+HDIqy9WRefagg+Nuqvkjx5ODx8QvFTjQ+VHkzyyAfgJPp44tv21i7TREnw8lje2936B8fBFbq1YBb6RjSRDQ/GhueBRLx770zNhKtSW4ONXHO+H187a9A0HdrTg49uH4LO+FW/oxTn349Hqgna5cK6DzXNP7zy9pqA/8q22BZ/pzcezs/nlJlR8fNZ3XoXPOjg8127BCit0NgvxmXVALybu0o55zYCkLfjYySTlGhIfX3QMwWf8c97IqwAfsngGX997f8OSi6IW4eOJDKujcEpm8C1y+OI8PhPJu0coPm5tzS07M/+aH/n7fhlf1N9/2gRuPMfE+fXhQeAbxA+kT+vRPNKhh29KkV7fonyglMV3/T1zo0Yy6PJ/MtrYpH2OxVzFU3qd70VZzNKgAnx7OvFr+K4arreLxahbvLb939X7tDtaLLbz5tbDq1QqlUqlUqlUqn9B/enT4jrsWGvX/gdaf9uB5UNP7h+mYaTQ5yVzZW4oS7FOPM6ciQ24yRJDXWE+jfO6Mb9yJlL1+IRYmtePzah4VHh38nIP82Ps3xrzJpltn8LJ3osz+spcm3eksEMGs4rfLuY7nxP+HLfk9zlngp0S1pvmfCt9a2aUu8qmP+/q+i18yTJ7I+cWyuF7y1xc/AAfmd1VqcwyO2d85bjcxmc3qbYNn11+eH41v2wO+Xnu491VrswZEM4JDec1rbm9jc9ZuokvfUF/DR/niuP8Wil1GOXBnAS+bztFcckurv5C+Acc/V+IeEmrvOxnA8xbsrZ5Vo3qQuB7EzMh7AF0+Kyf2eHrXjg2tjlzKt/Se/IUu5hbeWvuCwZSmOg1c/m8QtE0wMG71/cuJ3khrsqyHPwYKJTAV+BsdPjszJPDZ0XF5luGAF+jm08LxdM/NjX+q+7Z0nBD+0xeM1NQdjm3m2ayfSPKj8jOz/4ZJywJ8ZKYx5e8uhfBAj45Uf87wkSHW06MmQpTxdXAl1mhkpbUGa18sXVQ7I6q8W0Jj3HotwrfKfYeKdNi1sDn7Y1EhONcYsATokWoxjenuR6zaK5V+DAT42odbjE5oA4+v8ilLcluIHM6seQvdFTjW2NtFU8CtQof3eY1yQSY1NXB1/Pydfr7if5dyvPMshpfF20Dt/rtw3cWARiCcBtaBx+mdrmoDmB0I3L2BURJt/DBPILahA9lVS5HwTIX7qvUwYdBBQ+SqXeZoKblVyML5C18U2G+TfhQq8ihWGP4oqPI2NRy8DgBOQ50uda4hQ+lF72gNuHr5PA9N4YPjTpWN6ajkhMXaDhT6Kf5tABuWrDh0eDrudLbbnzjKnxJVKIifOhSUlGlOmLLbhc8J2VE49DinRediZFZamHwoddN7dAd+D4G1uCk8c2oqcrw8bAj5zIoG3cX4Zs49nSbFMnRltiTeEt5l4Fpng0+LFaidvoOfFJNfrrK6l58ZePuInxolmjcuTXUvgxHgDRZIofPlGqLD96V1MQP8TX9GQPSb+ITe6h35vFoTJjmOWo57Laj2/jAI838/xt8ZIqWOqb9PWo3aaixNze2Q+3bhReeobQb9F8ovNzbBb5n+9m9bVkFXIgPDr0+ZzVaizcwt9t6OcI0HVaGjsOH0ru6s+lwFv9q08GN7Z3+vgy+oQmkTgr16lAfRrzi0y5lvNlxEVuF291x2Utitfp9ET69tuUuDDo9Gyb54oKigG5zxKPJt7bja27UwU98QieFncGU6+bIhQcbMQTflquCNuFD30z6uZvEZzZHp1mOHecEoYc60M0Ch+ADtqdW4UNdJD0uF5m6mvh4f2AijFA1+AgXguuDh+BDyl5ahS+3oxKD84bwYWp8OBEWqRGewbBrKoLwYU7wvVX45NcaSbEMqImPpzOo5fBumKQ5yX0LOgwff41i1SZ8mH51M4y4r9nWUxcfzQ09pS3HwQuaPsTeZ0SD8OHSTdImfEi425aC9s00xXXxUV/3I2057Pw6DdvIrhhGheHjL4y1CR8qFFeOMGvewDwviR6Ven+2mSAGMz/LB+Ljzyu2CR9/YsfsbuIPvvmrDH6Oj+ftJBr3iXnhPAwYdaSCA3ZWC1/S7MYpfDmFk8i7A20/sC6+yK7eckEmRD4u8D11xSftccLHJzYWBuF7E9/I7yJxo7jZxUJm9cTrbrw3S6xssaqNz3y8Syyr5C3X3n7f/Aor5u3ji+wasPs9LnDvoPps0n2wzd3IjQZq4+vmTNo96TIPhOJz+9nvx0dTLHidjX7OKrtMTjxqbXwmb4szZp2krINC8bnS+0N8z6EPdIc6cnXuQW6IHYe+rF0JPlPTCVbmg4cy1inOCSf2mfvnV3BGRSPP0sI7yb25JjR8Oh2uLdpl9+R3HsTfo7phgCIWfDiO/waWDJp4f4zLXe7/IS2XAHn/wcT7O1vyJt6KvyRvEE82f403zX+E83+k0slWlUqlUqlUKpVKpVKpVCqVSqVSqVQqlUqlUqlUKpVKpVKpVCqVSvUr+gc84apMahGVrwAAAABJRU5ErkJggg==">
            <a:extLst>
              <a:ext uri="{FF2B5EF4-FFF2-40B4-BE49-F238E27FC236}">
                <a16:creationId xmlns:a16="http://schemas.microsoft.com/office/drawing/2014/main" id="{CE498B45-B2E2-459D-B9D1-9B662856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008" y="4196366"/>
            <a:ext cx="2304016" cy="1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63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21CA1-797C-42F5-A949-0C765231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88F58-41CB-4DFE-8A50-6227FB4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distribuită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36E2D-8AD5-437D-BBB6-57C09C37966B}"/>
              </a:ext>
            </a:extLst>
          </p:cNvPr>
          <p:cNvSpPr txBox="1"/>
          <p:nvPr/>
        </p:nvSpPr>
        <p:spPr>
          <a:xfrm>
            <a:off x="474453" y="1424293"/>
            <a:ext cx="109177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latin typeface="Lucida Calligraphy" panose="03010101010101010101" pitchFamily="66" charset="0"/>
              </a:rPr>
              <a:t>“</a:t>
            </a:r>
            <a:r>
              <a:rPr lang="en-GB" sz="4400" b="1" dirty="0" err="1"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latin typeface="Lucida Calligraphy" panose="03010101010101010101" pitchFamily="66" charset="0"/>
              </a:rPr>
              <a:t>unui</a:t>
            </a:r>
            <a:r>
              <a:rPr lang="en-GB" sz="4400" b="1" dirty="0">
                <a:latin typeface="Lucida Calligraphy" panose="03010101010101010101" pitchFamily="66" charset="0"/>
              </a:rPr>
              <a:t> neuron se </a:t>
            </a:r>
            <a:r>
              <a:rPr lang="en-GB" sz="4400" b="1" dirty="0" err="1"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latin typeface="Lucida Calligraphy" panose="03010101010101010101" pitchFamily="66" charset="0"/>
              </a:rPr>
              <a:t>neuroștiință</a:t>
            </a:r>
            <a:r>
              <a:rPr lang="en-GB" sz="4400" b="1" dirty="0">
                <a:latin typeface="Lucida Calligraphy" panose="03010101010101010101" pitchFamily="66" charset="0"/>
              </a:rPr>
              <a:t>. </a:t>
            </a:r>
            <a:r>
              <a:rPr lang="en-GB" sz="4400" b="1" dirty="0" err="1"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latin typeface="Lucida Calligraphy" panose="03010101010101010101" pitchFamily="66" charset="0"/>
              </a:rPr>
              <a:t> a </a:t>
            </a:r>
            <a:r>
              <a:rPr lang="en-GB" sz="4400" b="1" dirty="0" err="1">
                <a:latin typeface="Lucida Calligraphy" panose="03010101010101010101" pitchFamily="66" charset="0"/>
              </a:rPr>
              <a:t>doi</a:t>
            </a:r>
            <a:r>
              <a:rPr lang="en-GB" sz="4400" b="1" dirty="0"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latin typeface="Lucida Calligraphy" panose="03010101010101010101" pitchFamily="66" charset="0"/>
              </a:rPr>
              <a:t>neuroni</a:t>
            </a:r>
            <a:r>
              <a:rPr lang="en-GB" sz="4400" b="1" dirty="0">
                <a:latin typeface="Lucida Calligraphy" panose="03010101010101010101" pitchFamily="66" charset="0"/>
              </a:rPr>
              <a:t> se </a:t>
            </a:r>
            <a:r>
              <a:rPr lang="en-GB" sz="4400" b="1" dirty="0" err="1"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latin typeface="Lucida Calligraphy" panose="03010101010101010101" pitchFamily="66" charset="0"/>
              </a:rPr>
              <a:t>psihologie</a:t>
            </a:r>
            <a:r>
              <a:rPr lang="en-GB" sz="4400" b="1" dirty="0">
                <a:latin typeface="Lucida Calligraphy" panose="03010101010101010101" pitchFamily="66" charset="0"/>
              </a:rPr>
              <a:t>.</a:t>
            </a:r>
            <a:r>
              <a:rPr lang="en-US" sz="4400" b="1" dirty="0">
                <a:latin typeface="Lucida Calligraphy" panose="03010101010101010101" pitchFamily="66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25687-CF6A-4AD3-816B-ACA629361801}"/>
              </a:ext>
            </a:extLst>
          </p:cNvPr>
          <p:cNvSpPr txBox="1"/>
          <p:nvPr/>
        </p:nvSpPr>
        <p:spPr>
          <a:xfrm>
            <a:off x="474453" y="4465436"/>
            <a:ext cx="10917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o-RO" sz="3200" dirty="0"/>
              <a:t>În cazul nostru, programarea distribuită reprezintă programarea a cel puțin două sisteme de calcul pentru rezolvarea unei probleme.</a:t>
            </a:r>
            <a:endParaRPr lang="en-US" sz="3200" dirty="0"/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7CCF48-0FB4-404A-AC25-7FD60687D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998" y="92447"/>
            <a:ext cx="1890862" cy="251184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BC0705-6CC1-4475-99C0-2A114399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72163" y="2621702"/>
            <a:ext cx="1583683" cy="21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2FCA13-8873-4C62-9E4F-13E9D30E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C1AA31-310D-41D5-A324-A731D19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540DA-3DDE-4A9C-8607-AA038D72E5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4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FD552-F2FA-4132-AF7B-599232A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2D148-1D22-42E4-85D9-6CA30DE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5FD0-EBEC-48F3-B7F5-F4EB604FB82C}"/>
              </a:ext>
            </a:extLst>
          </p:cNvPr>
          <p:cNvSpPr/>
          <p:nvPr/>
        </p:nvSpPr>
        <p:spPr bwMode="auto">
          <a:xfrm>
            <a:off x="2158880" y="2128346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50F85-7BCB-4124-8B4B-8CC5FB644C72}"/>
              </a:ext>
            </a:extLst>
          </p:cNvPr>
          <p:cNvSpPr/>
          <p:nvPr/>
        </p:nvSpPr>
        <p:spPr bwMode="auto">
          <a:xfrm>
            <a:off x="2163348" y="2781482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57EA2-8F6A-4CAC-8A60-873ED31CA38A}"/>
              </a:ext>
            </a:extLst>
          </p:cNvPr>
          <p:cNvSpPr/>
          <p:nvPr/>
        </p:nvSpPr>
        <p:spPr bwMode="auto">
          <a:xfrm>
            <a:off x="2163347" y="342900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9A703-7EFD-465C-A4A1-7BA3D58CCE57}"/>
              </a:ext>
            </a:extLst>
          </p:cNvPr>
          <p:cNvSpPr/>
          <p:nvPr/>
        </p:nvSpPr>
        <p:spPr bwMode="auto">
          <a:xfrm>
            <a:off x="2158881" y="407037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4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69D1BB-2051-4274-8B1E-F1855E0F798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3175719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66F2C0-8632-4314-963A-2CA6A64C0F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3171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D4D42-A179-46A8-AA53-16292620B57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3171251" y="250157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52EA1-D8DA-45B0-BE88-D50BE7E80967}"/>
              </a:ext>
            </a:extLst>
          </p:cNvPr>
          <p:cNvSpPr/>
          <p:nvPr/>
        </p:nvSpPr>
        <p:spPr bwMode="auto">
          <a:xfrm>
            <a:off x="8060595" y="3829168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A485F-69E0-44AA-B61A-52AF9BC9EFEC}"/>
              </a:ext>
            </a:extLst>
          </p:cNvPr>
          <p:cNvSpPr/>
          <p:nvPr/>
        </p:nvSpPr>
        <p:spPr bwMode="auto">
          <a:xfrm>
            <a:off x="8119952" y="2833151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8E172-7B0E-4E93-837B-58364F2DDEB4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 bwMode="auto">
          <a:xfrm flipH="1">
            <a:off x="8620438" y="345564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129DA-D9C0-426D-A7F0-5B7902F26005}"/>
              </a:ext>
            </a:extLst>
          </p:cNvPr>
          <p:cNvSpPr/>
          <p:nvPr/>
        </p:nvSpPr>
        <p:spPr bwMode="auto">
          <a:xfrm>
            <a:off x="7862625" y="2726199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2E1D2-25CC-4883-BBAB-CE31AA9FB118}"/>
              </a:ext>
            </a:extLst>
          </p:cNvPr>
          <p:cNvSpPr txBox="1"/>
          <p:nvPr/>
        </p:nvSpPr>
        <p:spPr>
          <a:xfrm>
            <a:off x="7189413" y="213048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secvențial</a:t>
            </a:r>
            <a:endParaRPr lang="en-US" b="1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C304D43-601E-416D-B6D8-5E3826D92C97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2252468" y="2878976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257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2E9263-FD19-4B58-8D0A-7C790ED2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D4049-31BA-454B-B81D-E17C75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DA2B0-2D78-4A0A-9EF7-C5ED46274554}"/>
              </a:ext>
            </a:extLst>
          </p:cNvPr>
          <p:cNvSpPr/>
          <p:nvPr/>
        </p:nvSpPr>
        <p:spPr bwMode="auto">
          <a:xfrm>
            <a:off x="7258527" y="4195966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Memorie (RAM)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D680F-8CC8-47CC-8389-3C56DCE9B430}"/>
              </a:ext>
            </a:extLst>
          </p:cNvPr>
          <p:cNvSpPr/>
          <p:nvPr/>
        </p:nvSpPr>
        <p:spPr bwMode="auto">
          <a:xfrm>
            <a:off x="7258528" y="319994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6B5DD-EC5C-4464-97A3-DD625F882603}"/>
              </a:ext>
            </a:extLst>
          </p:cNvPr>
          <p:cNvSpPr/>
          <p:nvPr/>
        </p:nvSpPr>
        <p:spPr bwMode="auto">
          <a:xfrm>
            <a:off x="8683793" y="319489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B0F1D-4EB3-4EB2-AB52-E25AB1D20313}"/>
              </a:ext>
            </a:extLst>
          </p:cNvPr>
          <p:cNvSpPr/>
          <p:nvPr/>
        </p:nvSpPr>
        <p:spPr bwMode="auto">
          <a:xfrm>
            <a:off x="10104578" y="319489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6F28A-E9DF-4689-AA68-E31263110888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7759014" y="3822443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0C409-CA7E-4B70-8F10-182EAADB4AF4}"/>
              </a:ext>
            </a:extLst>
          </p:cNvPr>
          <p:cNvCxnSpPr>
            <a:cxnSpLocks/>
          </p:cNvCxnSpPr>
          <p:nvPr/>
        </p:nvCxnSpPr>
        <p:spPr bwMode="auto">
          <a:xfrm>
            <a:off x="9184278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DCC35-E2CB-4E3D-9B6A-8531EBBDBAFA}"/>
              </a:ext>
            </a:extLst>
          </p:cNvPr>
          <p:cNvCxnSpPr>
            <a:cxnSpLocks/>
          </p:cNvCxnSpPr>
          <p:nvPr/>
        </p:nvCxnSpPr>
        <p:spPr bwMode="auto">
          <a:xfrm>
            <a:off x="10597730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9F6ABB-47A5-43E7-B220-057064F07040}"/>
              </a:ext>
            </a:extLst>
          </p:cNvPr>
          <p:cNvSpPr txBox="1"/>
          <p:nvPr/>
        </p:nvSpPr>
        <p:spPr>
          <a:xfrm>
            <a:off x="8033963" y="275387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paralel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9FBE6-4A69-44CC-A497-C02DCE96398F}"/>
              </a:ext>
            </a:extLst>
          </p:cNvPr>
          <p:cNvSpPr/>
          <p:nvPr/>
        </p:nvSpPr>
        <p:spPr bwMode="auto">
          <a:xfrm>
            <a:off x="581242" y="257116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1a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27412-6DE6-4046-9A88-1AA561386D02}"/>
              </a:ext>
            </a:extLst>
          </p:cNvPr>
          <p:cNvSpPr/>
          <p:nvPr/>
        </p:nvSpPr>
        <p:spPr bwMode="auto">
          <a:xfrm>
            <a:off x="585710" y="322430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2a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BB51E-1221-4D20-B3D8-F229F79214F8}"/>
              </a:ext>
            </a:extLst>
          </p:cNvPr>
          <p:cNvSpPr/>
          <p:nvPr/>
        </p:nvSpPr>
        <p:spPr bwMode="auto">
          <a:xfrm>
            <a:off x="585709" y="387182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3a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AC08A-BB1B-4F5E-BAA8-3E1184FAE79F}"/>
              </a:ext>
            </a:extLst>
          </p:cNvPr>
          <p:cNvSpPr/>
          <p:nvPr/>
        </p:nvSpPr>
        <p:spPr bwMode="auto">
          <a:xfrm>
            <a:off x="581243" y="451319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4a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BD2A3-12B3-4DA9-8E3D-7993B30D2D1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1409092" y="359752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EEF31F-45A7-4D87-8532-16AE952F57A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1404625" y="424504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3C9BD-67F9-4FCD-B5AE-D14CCDFF762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1404624" y="294439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373497-05BF-4669-B4B9-E30E7A336F0B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580336" y="341629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FE83B6-EBE9-445F-B1F9-000353A45F61}"/>
              </a:ext>
            </a:extLst>
          </p:cNvPr>
          <p:cNvSpPr/>
          <p:nvPr/>
        </p:nvSpPr>
        <p:spPr bwMode="auto">
          <a:xfrm>
            <a:off x="2565926" y="255181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1b</a:t>
            </a:r>
            <a:endParaRPr lang="en-US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A2D9E-B3D2-44CB-A702-863C57234D8D}"/>
              </a:ext>
            </a:extLst>
          </p:cNvPr>
          <p:cNvSpPr/>
          <p:nvPr/>
        </p:nvSpPr>
        <p:spPr bwMode="auto">
          <a:xfrm>
            <a:off x="2570394" y="320494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2b</a:t>
            </a:r>
            <a:endParaRPr lang="en-US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CD015-550A-4C20-A75A-56C6DBFC0A88}"/>
              </a:ext>
            </a:extLst>
          </p:cNvPr>
          <p:cNvSpPr/>
          <p:nvPr/>
        </p:nvSpPr>
        <p:spPr bwMode="auto">
          <a:xfrm>
            <a:off x="2570393" y="385246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3b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AB8255-8DBA-4CA3-B7A2-817FB0557191}"/>
              </a:ext>
            </a:extLst>
          </p:cNvPr>
          <p:cNvSpPr/>
          <p:nvPr/>
        </p:nvSpPr>
        <p:spPr bwMode="auto">
          <a:xfrm>
            <a:off x="2565927" y="449383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4b</a:t>
            </a:r>
            <a:endParaRPr lang="en-US" dirty="0"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534EA-A335-4DA7-9075-17AD7BAE431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 bwMode="auto">
          <a:xfrm flipH="1">
            <a:off x="3393776" y="357817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263113-EE99-4CC8-9040-E0F24028B3F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 flipH="1">
            <a:off x="3389309" y="422568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666119-53E3-4D0B-8B4F-A40F2FD0C1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3389308" y="292503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631DC1-E97F-4864-BD5F-3ED6B554C01C}"/>
              </a:ext>
            </a:extLst>
          </p:cNvPr>
          <p:cNvSpPr txBox="1"/>
          <p:nvPr/>
        </p:nvSpPr>
        <p:spPr>
          <a:xfrm>
            <a:off x="4217160" y="34586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0D1D9-06DE-4153-B494-4D42D99F74D5}"/>
              </a:ext>
            </a:extLst>
          </p:cNvPr>
          <p:cNvSpPr/>
          <p:nvPr/>
        </p:nvSpPr>
        <p:spPr bwMode="auto">
          <a:xfrm>
            <a:off x="7139095" y="3123207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5AAFD4-DB69-4A6D-A9FC-D83CD15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0EB39-1F7E-4687-BB69-3DB54092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7FDCD-6F10-4F90-B3E0-3C7AA9DFBD73}"/>
              </a:ext>
            </a:extLst>
          </p:cNvPr>
          <p:cNvSpPr/>
          <p:nvPr/>
        </p:nvSpPr>
        <p:spPr bwMode="auto">
          <a:xfrm>
            <a:off x="763058" y="238261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1a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CD0A3-98ED-404B-8E99-D3B7A23BECC2}"/>
              </a:ext>
            </a:extLst>
          </p:cNvPr>
          <p:cNvSpPr/>
          <p:nvPr/>
        </p:nvSpPr>
        <p:spPr bwMode="auto">
          <a:xfrm>
            <a:off x="767526" y="303575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2a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817B41-8857-4C1F-93A3-392D9207E59C}"/>
              </a:ext>
            </a:extLst>
          </p:cNvPr>
          <p:cNvSpPr/>
          <p:nvPr/>
        </p:nvSpPr>
        <p:spPr bwMode="auto">
          <a:xfrm>
            <a:off x="767525" y="368327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3a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D67AA-74F6-4DF4-B271-716300CCFB04}"/>
              </a:ext>
            </a:extLst>
          </p:cNvPr>
          <p:cNvSpPr/>
          <p:nvPr/>
        </p:nvSpPr>
        <p:spPr bwMode="auto">
          <a:xfrm>
            <a:off x="763059" y="432464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4a</a:t>
            </a:r>
            <a:endParaRPr lang="en-US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9A53-8AAC-441A-AE74-3CA48CB745C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590908" y="340897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10BB5-E744-408D-93FB-7799E185AE0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1586441" y="405649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11CE1-B75A-449C-92E5-19B48F15915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1586440" y="275584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7963846-382B-4140-A2C5-36261559E788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762152" y="322774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AAE998-AECE-48D3-82E4-5FEED1C5504D}"/>
              </a:ext>
            </a:extLst>
          </p:cNvPr>
          <p:cNvSpPr/>
          <p:nvPr/>
        </p:nvSpPr>
        <p:spPr bwMode="auto">
          <a:xfrm>
            <a:off x="2747742" y="236326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1b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42A35E-A833-40D1-BAAE-C65BF167DDA0}"/>
              </a:ext>
            </a:extLst>
          </p:cNvPr>
          <p:cNvSpPr/>
          <p:nvPr/>
        </p:nvSpPr>
        <p:spPr bwMode="auto">
          <a:xfrm>
            <a:off x="2752210" y="301639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2b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7A2D5-13BB-4653-9849-1A5AFE21666E}"/>
              </a:ext>
            </a:extLst>
          </p:cNvPr>
          <p:cNvSpPr/>
          <p:nvPr/>
        </p:nvSpPr>
        <p:spPr bwMode="auto">
          <a:xfrm>
            <a:off x="2752209" y="366391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3b</a:t>
            </a:r>
            <a:endParaRPr lang="en-US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A896D2-92CC-4812-AD93-133BD3C1EA4C}"/>
              </a:ext>
            </a:extLst>
          </p:cNvPr>
          <p:cNvSpPr/>
          <p:nvPr/>
        </p:nvSpPr>
        <p:spPr bwMode="auto">
          <a:xfrm>
            <a:off x="2747743" y="430528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Instrucțiunea 4b</a:t>
            </a:r>
            <a:endParaRPr lang="en-US" dirty="0"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D02697-FA2D-4E5C-B382-416D460D15A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3575592" y="338962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C141F-0456-40E5-938C-C979B66D88B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3571125" y="403713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728F43-AE8C-4296-9F1E-A9BEB4310CB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571124" y="273648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089218-0AF6-4D47-8381-0EBF6F4A108C}"/>
              </a:ext>
            </a:extLst>
          </p:cNvPr>
          <p:cNvSpPr txBox="1"/>
          <p:nvPr/>
        </p:nvSpPr>
        <p:spPr>
          <a:xfrm>
            <a:off x="4398976" y="327009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42D04A-7259-4EF1-8EA8-9985958B22E8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 bwMode="auto">
          <a:xfrm flipH="1">
            <a:off x="2414289" y="3203009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14B87A6-21C5-432B-9237-08E2F633B18C}"/>
              </a:ext>
            </a:extLst>
          </p:cNvPr>
          <p:cNvSpPr/>
          <p:nvPr/>
        </p:nvSpPr>
        <p:spPr bwMode="auto">
          <a:xfrm>
            <a:off x="7295400" y="304566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BFAB0E-7653-4AEE-9800-3FF707E7384B}"/>
              </a:ext>
            </a:extLst>
          </p:cNvPr>
          <p:cNvSpPr/>
          <p:nvPr/>
        </p:nvSpPr>
        <p:spPr bwMode="auto">
          <a:xfrm>
            <a:off x="7354757" y="204964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2F3B09-0179-46FD-8B4E-F9B9ADE6B8BE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 bwMode="auto">
          <a:xfrm flipH="1">
            <a:off x="7855243" y="267213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E3297-96BE-4363-AA2A-64BF1BF43A50}"/>
              </a:ext>
            </a:extLst>
          </p:cNvPr>
          <p:cNvSpPr/>
          <p:nvPr/>
        </p:nvSpPr>
        <p:spPr bwMode="auto">
          <a:xfrm>
            <a:off x="7097430" y="194269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01ED7-3AFA-412A-9AB6-48ECA10B090F}"/>
              </a:ext>
            </a:extLst>
          </p:cNvPr>
          <p:cNvSpPr/>
          <p:nvPr/>
        </p:nvSpPr>
        <p:spPr bwMode="auto">
          <a:xfrm>
            <a:off x="10140986" y="299064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70DC8F-0087-4F06-BCB3-F3FBB1669C5B}"/>
              </a:ext>
            </a:extLst>
          </p:cNvPr>
          <p:cNvSpPr/>
          <p:nvPr/>
        </p:nvSpPr>
        <p:spPr bwMode="auto">
          <a:xfrm>
            <a:off x="10200343" y="199462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B1416A-C933-467B-8B75-D848DCCFCDDE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 bwMode="auto">
          <a:xfrm flipH="1">
            <a:off x="10700829" y="261712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430B2-067B-4F1E-95A5-D552C0E26A6B}"/>
              </a:ext>
            </a:extLst>
          </p:cNvPr>
          <p:cNvSpPr/>
          <p:nvPr/>
        </p:nvSpPr>
        <p:spPr bwMode="auto">
          <a:xfrm>
            <a:off x="9943016" y="188767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048F0-9E0C-42C7-BE86-FDAFBEC4B85E}"/>
              </a:ext>
            </a:extLst>
          </p:cNvPr>
          <p:cNvSpPr/>
          <p:nvPr/>
        </p:nvSpPr>
        <p:spPr bwMode="auto">
          <a:xfrm>
            <a:off x="6746961" y="5614221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AC9D5E-B737-42AF-9778-75975B17E6D6}"/>
              </a:ext>
            </a:extLst>
          </p:cNvPr>
          <p:cNvSpPr/>
          <p:nvPr/>
        </p:nvSpPr>
        <p:spPr bwMode="auto">
          <a:xfrm>
            <a:off x="6806318" y="461820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72C47B-DAA0-4667-8F41-3CFDAB101283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 bwMode="auto">
          <a:xfrm flipH="1">
            <a:off x="7306804" y="5240698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CA7DF-FB18-4855-8F65-C80F86E5B86C}"/>
              </a:ext>
            </a:extLst>
          </p:cNvPr>
          <p:cNvSpPr/>
          <p:nvPr/>
        </p:nvSpPr>
        <p:spPr bwMode="auto">
          <a:xfrm>
            <a:off x="6548991" y="4511252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0630-052B-4929-B433-5D749CD2D244}"/>
              </a:ext>
            </a:extLst>
          </p:cNvPr>
          <p:cNvSpPr/>
          <p:nvPr/>
        </p:nvSpPr>
        <p:spPr bwMode="auto">
          <a:xfrm>
            <a:off x="9592547" y="55592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latin typeface="Arial" charset="0"/>
              </a:rPr>
              <a:t>(RAM)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EB0CBF-A90B-496C-AE31-F64DE3BFF44B}"/>
              </a:ext>
            </a:extLst>
          </p:cNvPr>
          <p:cNvSpPr/>
          <p:nvPr/>
        </p:nvSpPr>
        <p:spPr bwMode="auto">
          <a:xfrm>
            <a:off x="9651904" y="45631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latin typeface="Arial" charset="0"/>
              </a:rPr>
              <a:t>(CPU)</a:t>
            </a:r>
            <a:endParaRPr lang="en-US" dirty="0"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F82268-B7A5-4158-A252-0E98CEED7F89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 bwMode="auto">
          <a:xfrm flipH="1">
            <a:off x="10152390" y="518567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D6756F-8811-4B3B-A1CD-EA3D0FB92821}"/>
              </a:ext>
            </a:extLst>
          </p:cNvPr>
          <p:cNvSpPr/>
          <p:nvPr/>
        </p:nvSpPr>
        <p:spPr bwMode="auto">
          <a:xfrm>
            <a:off x="9394577" y="44562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C8BFBF-1327-4B01-9817-07B91ED5FF05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 bwMode="auto">
          <a:xfrm flipH="1">
            <a:off x="8590247" y="2765727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CA090A-F019-404D-A23A-EF92A9E59C7E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 bwMode="auto">
          <a:xfrm flipH="1">
            <a:off x="8041808" y="5334286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E2B3BD-D9DC-4A65-97C8-F6FA497C1273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 bwMode="auto">
          <a:xfrm flipH="1">
            <a:off x="7295400" y="3698797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85CE6F-9C93-4448-83F6-7A0760C0E717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 bwMode="auto">
          <a:xfrm flipH="1">
            <a:off x="10140986" y="3643778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7794F5-E525-4356-BBBB-98DBC5648F3B}"/>
              </a:ext>
            </a:extLst>
          </p:cNvPr>
          <p:cNvCxnSpPr>
            <a:cxnSpLocks/>
          </p:cNvCxnSpPr>
          <p:nvPr/>
        </p:nvCxnSpPr>
        <p:spPr bwMode="auto">
          <a:xfrm>
            <a:off x="8590246" y="3698798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BED02C-9D6A-4EF2-B5DA-4A07A6164A45}"/>
              </a:ext>
            </a:extLst>
          </p:cNvPr>
          <p:cNvCxnSpPr>
            <a:cxnSpLocks/>
          </p:cNvCxnSpPr>
          <p:nvPr/>
        </p:nvCxnSpPr>
        <p:spPr bwMode="auto">
          <a:xfrm flipH="1">
            <a:off x="8041807" y="3643779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D027BD-488A-46C0-AAA6-42005AA8CFBF}"/>
              </a:ext>
            </a:extLst>
          </p:cNvPr>
          <p:cNvSpPr txBox="1"/>
          <p:nvPr/>
        </p:nvSpPr>
        <p:spPr>
          <a:xfrm>
            <a:off x="8026253" y="126879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distribuit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4753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37643-74AF-4A04-927C-07F8B6DD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C2E6-084A-4588-B419-E8F3C92A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B17111-35C2-423E-8D89-5187952DCA75}"/>
              </a:ext>
            </a:extLst>
          </p:cNvPr>
          <p:cNvSpPr txBox="1">
            <a:spLocks/>
          </p:cNvSpPr>
          <p:nvPr/>
        </p:nvSpPr>
        <p:spPr>
          <a:xfrm>
            <a:off x="425451" y="1323976"/>
            <a:ext cx="11366500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/>
              <a:t>Procesor – multi-core – 48 core-uri</a:t>
            </a:r>
          </a:p>
          <a:p>
            <a:pPr marL="2582862" lvl="8" indent="0">
              <a:buFont typeface="Arial" panose="020B0604020202020204" pitchFamily="34" charset="0"/>
              <a:buNone/>
            </a:pPr>
            <a:r>
              <a:rPr lang="ro-RO"/>
              <a:t>		</a:t>
            </a:r>
            <a:r>
              <a:rPr lang="ro-RO" sz="2400"/>
              <a:t>(64 la AMD)</a:t>
            </a:r>
          </a:p>
          <a:p>
            <a:endParaRPr lang="ro-RO"/>
          </a:p>
          <a:p>
            <a:r>
              <a:rPr lang="ro-RO"/>
              <a:t>Cluster</a:t>
            </a:r>
          </a:p>
          <a:p>
            <a:endParaRPr lang="ro-RO"/>
          </a:p>
          <a:p>
            <a:endParaRPr lang="ro-RO"/>
          </a:p>
          <a:p>
            <a:endParaRPr lang="ro-RO"/>
          </a:p>
          <a:p>
            <a:endParaRPr lang="ro-RO"/>
          </a:p>
          <a:p>
            <a:r>
              <a:rPr lang="ro-RO"/>
              <a:t>Grid/Cloud</a:t>
            </a:r>
          </a:p>
          <a:p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C6A13-DFA6-4B8C-ADCA-E8910C3F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050974"/>
            <a:ext cx="1437640" cy="143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4BD6-F93C-4B6A-97C4-FA0AEDF7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1" y="2585914"/>
            <a:ext cx="2859722" cy="1907434"/>
          </a:xfrm>
          <a:prstGeom prst="rect">
            <a:avLst/>
          </a:prstGeom>
        </p:spPr>
      </p:pic>
      <p:pic>
        <p:nvPicPr>
          <p:cNvPr id="8" name="Picture 8" descr="grid">
            <a:extLst>
              <a:ext uri="{FF2B5EF4-FFF2-40B4-BE49-F238E27FC236}">
                <a16:creationId xmlns:a16="http://schemas.microsoft.com/office/drawing/2014/main" id="{3E24C065-DE0F-4C18-895A-F23EC3A9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65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8DC209-E755-4975-83BE-59A83014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8DBEC-9140-4645-AE12-427A79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Supercomputers</a:t>
            </a:r>
            <a:r>
              <a:rPr lang="ro-RO" dirty="0"/>
              <a:t> (top500.org)</a:t>
            </a:r>
            <a:endParaRPr lang="en-US" dirty="0"/>
          </a:p>
        </p:txBody>
      </p:sp>
      <p:pic>
        <p:nvPicPr>
          <p:cNvPr id="5" name="Picture 4" descr="2019">
            <a:extLst>
              <a:ext uri="{FF2B5EF4-FFF2-40B4-BE49-F238E27FC236}">
                <a16:creationId xmlns:a16="http://schemas.microsoft.com/office/drawing/2014/main" id="{1CB1D08B-6DEA-41CA-8548-7DF5F8D7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026" y="875348"/>
            <a:ext cx="8002361" cy="5390834"/>
          </a:xfrm>
          <a:prstGeom prst="rect">
            <a:avLst/>
          </a:prstGeom>
        </p:spPr>
      </p:pic>
      <p:pic>
        <p:nvPicPr>
          <p:cNvPr id="6" name="Picture 5" descr="2020">
            <a:extLst>
              <a:ext uri="{FF2B5EF4-FFF2-40B4-BE49-F238E27FC236}">
                <a16:creationId xmlns:a16="http://schemas.microsoft.com/office/drawing/2014/main" id="{E639EBDB-6CC8-4582-B4E7-2C9BA3E0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112" y="875349"/>
            <a:ext cx="6523777" cy="5306877"/>
          </a:xfrm>
          <a:prstGeom prst="rect">
            <a:avLst/>
          </a:prstGeom>
        </p:spPr>
      </p:pic>
      <p:pic>
        <p:nvPicPr>
          <p:cNvPr id="7" name="Picture 6" descr="2018">
            <a:extLst>
              <a:ext uri="{FF2B5EF4-FFF2-40B4-BE49-F238E27FC236}">
                <a16:creationId xmlns:a16="http://schemas.microsoft.com/office/drawing/2014/main" id="{67F67012-44C7-4660-99DE-85766327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770" y="833369"/>
            <a:ext cx="8002361" cy="53908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55BF6D-2B85-481E-A4AB-CA6D106B8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32" y="1123216"/>
            <a:ext cx="6276827" cy="51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B8BB98-CB42-429D-A507-9847869F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6FB6C-BBD2-4F41-98C4-B10CD23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9FFD632-CAC2-4889-B006-EDFEA47A8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5246"/>
            <a:ext cx="8515350" cy="35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61F6D-31CE-427C-B11E-833C7E5F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6F2F0-E3E9-475C-B1A6-15A79FCB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Summit</a:t>
            </a:r>
            <a:endParaRPr lang="en-US" dirty="0"/>
          </a:p>
        </p:txBody>
      </p:sp>
      <p:pic>
        <p:nvPicPr>
          <p:cNvPr id="5" name="Picture 4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B70408E2-E3B2-44CB-9E6E-95F17ACC4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212596"/>
            <a:ext cx="6278880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3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D8FEF-D4F7-45BF-A956-170571F9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7C4753-BB6A-47FC-9872-21D40495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Sierra</a:t>
            </a:r>
            <a:endParaRPr lang="en-US" dirty="0"/>
          </a:p>
        </p:txBody>
      </p:sp>
      <p:pic>
        <p:nvPicPr>
          <p:cNvPr id="5" name="Picture 4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A77199-7347-452F-ABC3-B349437A3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483"/>
            <a:ext cx="9144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12AC4-949F-459B-882C-EFEDAB1C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1A578-4F4B-4476-8D35-8B3308CF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Așteptări?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8F7D5-ABE1-4A1C-A2BF-7F65149418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487277"/>
            <a:ext cx="11197087" cy="4810006"/>
          </a:xfrm>
        </p:spPr>
        <p:txBody>
          <a:bodyPr/>
          <a:lstStyle/>
          <a:p>
            <a:r>
              <a:rPr lang="ro-RO" dirty="0"/>
              <a:t>Ce vă așteptați să facem la Sisteme Tolerante la Defecte?</a:t>
            </a:r>
          </a:p>
          <a:p>
            <a:endParaRPr lang="ro-RO" dirty="0"/>
          </a:p>
          <a:p>
            <a:r>
              <a:rPr lang="ro-RO" dirty="0"/>
              <a:t>Cu ce tehnologii vă așteptați să lucrăm?</a:t>
            </a:r>
          </a:p>
          <a:p>
            <a:endParaRPr lang="ro-RO" dirty="0"/>
          </a:p>
          <a:p>
            <a:r>
              <a:rPr lang="ro-RO" dirty="0"/>
              <a:t>Ce vă așteptați să învățați?</a:t>
            </a:r>
          </a:p>
          <a:p>
            <a:endParaRPr lang="ro-RO" dirty="0"/>
          </a:p>
          <a:p>
            <a:r>
              <a:rPr lang="ro-RO" dirty="0"/>
              <a:t>Ce sistem/mecanism de toleranță la defecte cunoașteți?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3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A6A2B5-2969-4D97-A88E-9782D3FA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32822-6CDA-41AA-8D5D-39051AF9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8073-76A3-402D-A4FD-F4C28FD3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70021"/>
            <a:ext cx="9144000" cy="40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3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EC8FA4-B707-4ADF-A7D0-0F0ADF04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9A6B6-07C6-48C6-9620-E3C33E06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JUWELS</a:t>
            </a:r>
            <a:endParaRPr lang="en-US" dirty="0"/>
          </a:p>
        </p:txBody>
      </p:sp>
      <p:pic>
        <p:nvPicPr>
          <p:cNvPr id="9" name="Picture 8" descr="A picture containing metal&#10;&#10;Description automatically generated">
            <a:extLst>
              <a:ext uri="{FF2B5EF4-FFF2-40B4-BE49-F238E27FC236}">
                <a16:creationId xmlns:a16="http://schemas.microsoft.com/office/drawing/2014/main" id="{3655CBA6-06C5-41D7-B90C-489FC367B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9" y="1524000"/>
            <a:ext cx="10726022" cy="4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2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6E7185-03D3-4E03-8BB4-929D6769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F33A7-792E-4FF7-8028-BCACFB63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75" y="416946"/>
            <a:ext cx="2370251" cy="1055051"/>
          </a:xfrm>
          <a:prstGeom prst="rect">
            <a:avLst/>
          </a:prstGeom>
        </p:spPr>
      </p:pic>
      <p:pic>
        <p:nvPicPr>
          <p:cNvPr id="6" name="Content Placeholder 9" descr="2018">
            <a:extLst>
              <a:ext uri="{FF2B5EF4-FFF2-40B4-BE49-F238E27FC236}">
                <a16:creationId xmlns:a16="http://schemas.microsoft.com/office/drawing/2014/main" id="{3B610C6D-B301-4642-B3F8-EC1E958DD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65327" y="2396928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019&#10;">
            <a:extLst>
              <a:ext uri="{FF2B5EF4-FFF2-40B4-BE49-F238E27FC236}">
                <a16:creationId xmlns:a16="http://schemas.microsoft.com/office/drawing/2014/main" id="{605C8BB8-A490-4D74-9EED-33BAE723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014" y="4951443"/>
            <a:ext cx="8812772" cy="1591781"/>
          </a:xfrm>
          <a:prstGeom prst="rect">
            <a:avLst/>
          </a:prstGeom>
        </p:spPr>
      </p:pic>
      <p:pic>
        <p:nvPicPr>
          <p:cNvPr id="8" name="Picture 7" descr="2020">
            <a:extLst>
              <a:ext uri="{FF2B5EF4-FFF2-40B4-BE49-F238E27FC236}">
                <a16:creationId xmlns:a16="http://schemas.microsoft.com/office/drawing/2014/main" id="{46A68464-20A0-4023-A527-FB90EE7AE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388" y="175862"/>
            <a:ext cx="8930024" cy="153721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F0BF22-1DF6-4409-A335-9D1AAF772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87" y="2476367"/>
            <a:ext cx="6521825" cy="24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9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5DDCD-1FF3-408A-ACC6-90164560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2B0FF4-7446-4ADC-803F-CC715101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Tehnologiile pe care le vom folosi</a:t>
            </a:r>
            <a:endParaRPr 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7D6BBD-8FC9-469D-9272-BC48A2DD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9" y="1378795"/>
            <a:ext cx="7230484" cy="132416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E9D63A-8A03-4105-84C2-A461551DB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3" y="2319617"/>
            <a:ext cx="4115346" cy="205767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8A8ADE6-C540-4733-952A-BF84B0D00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9" y="3209340"/>
            <a:ext cx="4008907" cy="103057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7700FA-8855-4B31-BE38-AC3C7333D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64" y="4763270"/>
            <a:ext cx="5263907" cy="113690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3C03060-F59A-47FE-A29E-63D67ADBF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3" y="4746301"/>
            <a:ext cx="3163645" cy="16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8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r>
              <a:rPr lang="ro-RO" dirty="0"/>
              <a:t>Simplificarea identificării (identificatori în loc de IP, port)</a:t>
            </a:r>
          </a:p>
          <a:p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D6157-513B-4069-ABE6-0D1825B0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808E9-4AC4-4C2A-84E3-9552A48C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Regulament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13B79-FA42-48FF-9C94-E35A72BA933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74453" y="3001818"/>
            <a:ext cx="11375040" cy="1662546"/>
          </a:xfrm>
        </p:spPr>
        <p:txBody>
          <a:bodyPr/>
          <a:lstStyle/>
          <a:p>
            <a:r>
              <a:rPr lang="ro-RO" dirty="0"/>
              <a:t>Laboratoarele sunt </a:t>
            </a:r>
            <a:r>
              <a:rPr lang="ro-RO" b="1" dirty="0"/>
              <a:t>obligatorii</a:t>
            </a:r>
            <a:endParaRPr lang="en-US" b="1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031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123E16-7932-4610-9FB1-48C6238E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6CACD-B9F3-4638-86D7-AD7C3B69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Colaborare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A51E7-3A35-4A33-B1B4-57D40E23CF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Laboratoare</a:t>
            </a:r>
          </a:p>
          <a:p>
            <a:pPr lvl="1"/>
            <a:r>
              <a:rPr lang="ro-RO" dirty="0"/>
              <a:t>OK discutat.</a:t>
            </a:r>
          </a:p>
          <a:p>
            <a:pPr lvl="1"/>
            <a:r>
              <a:rPr lang="ro-RO" dirty="0"/>
              <a:t>OK văzut cod unul altuia.</a:t>
            </a:r>
          </a:p>
          <a:p>
            <a:r>
              <a:rPr lang="ro-RO" dirty="0"/>
              <a:t>Teme</a:t>
            </a:r>
          </a:p>
          <a:p>
            <a:pPr lvl="1"/>
            <a:r>
              <a:rPr lang="ro-RO" dirty="0"/>
              <a:t>OK discutat</a:t>
            </a:r>
          </a:p>
          <a:p>
            <a:pPr lvl="1"/>
            <a:r>
              <a:rPr lang="ro-RO" dirty="0"/>
              <a:t>NU văzut cod</a:t>
            </a:r>
          </a:p>
          <a:p>
            <a:r>
              <a:rPr lang="ro-RO" dirty="0"/>
              <a:t>Examen</a:t>
            </a:r>
          </a:p>
          <a:p>
            <a:pPr lvl="1"/>
            <a:r>
              <a:rPr lang="ro-RO" dirty="0"/>
              <a:t>NU discutat</a:t>
            </a:r>
          </a:p>
          <a:p>
            <a:pPr lvl="1"/>
            <a:r>
              <a:rPr lang="ro-RO" dirty="0"/>
              <a:t>NU văzut cod</a:t>
            </a:r>
          </a:p>
          <a:p>
            <a:pPr lvl="1"/>
            <a:r>
              <a:rPr lang="ro-RO" dirty="0"/>
              <a:t>NU nimic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A279E-944A-4817-8484-647E1440A0B5}"/>
              </a:ext>
            </a:extLst>
          </p:cNvPr>
          <p:cNvSpPr txBox="1"/>
          <p:nvPr/>
        </p:nvSpPr>
        <p:spPr>
          <a:xfrm>
            <a:off x="6951645" y="2459504"/>
            <a:ext cx="4252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b="1" dirty="0"/>
              <a:t>Niciodată NU este ok să transferați cod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7723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D7B24E-A8E5-47B5-97A2-7414E88E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A6E5BC-63FA-4245-B18A-A86839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Punctaj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E2D23-6047-4807-9D1B-7CF45D9F70C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161309" y="1524000"/>
            <a:ext cx="9510231" cy="4773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5 puncte Teme</a:t>
            </a:r>
          </a:p>
          <a:p>
            <a:pPr lvl="1"/>
            <a:r>
              <a:rPr lang="ro-RO" sz="3200" b="1" dirty="0"/>
              <a:t>Minim 2.5 puncte </a:t>
            </a:r>
            <a:r>
              <a:rPr lang="ro-RO" sz="3200" dirty="0"/>
              <a:t>pentru promovare</a:t>
            </a:r>
          </a:p>
          <a:p>
            <a:pPr marL="0" indent="0">
              <a:buNone/>
            </a:pPr>
            <a:r>
              <a:rPr lang="ro-RO" sz="3600" dirty="0"/>
              <a:t>2.5 puncte Examen parțial</a:t>
            </a:r>
          </a:p>
          <a:p>
            <a:pPr lvl="1"/>
            <a:r>
              <a:rPr lang="ro-RO" sz="3200" b="1" dirty="0"/>
              <a:t>Minim 1.25 puncte </a:t>
            </a:r>
            <a:r>
              <a:rPr lang="ro-RO" sz="3200" dirty="0"/>
              <a:t>pentru promovare</a:t>
            </a:r>
          </a:p>
          <a:p>
            <a:pPr marL="0" indent="0">
              <a:buNone/>
            </a:pPr>
            <a:r>
              <a:rPr lang="ro-RO" sz="3600" dirty="0"/>
              <a:t>2.5 puncte Examen final</a:t>
            </a:r>
          </a:p>
          <a:p>
            <a:pPr lvl="1"/>
            <a:r>
              <a:rPr lang="ro-RO" sz="3200" b="1" dirty="0"/>
              <a:t>Minim 1.25 puncte </a:t>
            </a:r>
            <a:r>
              <a:rPr lang="ro-RO" sz="3200" dirty="0"/>
              <a:t>pentru promovare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35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467DF0-0DE4-4A42-9485-BA7F03FD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2F5D9-DCEF-4B20-A3DF-D78463E8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A21D-B044-4A9A-B17A-14C0E198D6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</a:p>
          <a:p>
            <a:r>
              <a:rPr lang="ro-RO" dirty="0"/>
              <a:t>Proiectarea și implementarea aplicațiilor distribuite</a:t>
            </a:r>
          </a:p>
          <a:p>
            <a:r>
              <a:rPr lang="ro-RO" dirty="0"/>
              <a:t>Depanarea unor aplicații distribuite</a:t>
            </a:r>
          </a:p>
          <a:p>
            <a:r>
              <a:rPr lang="ro-RO" dirty="0"/>
              <a:t>Demonstrarea corectitudinii și scalabilității unui program distribuit</a:t>
            </a:r>
          </a:p>
          <a:p>
            <a:r>
              <a:rPr lang="ro-RO" dirty="0"/>
              <a:t>Proiectarea și implementarea sistemelor de servicii bazate pe containere și orchestrare</a:t>
            </a:r>
          </a:p>
          <a:p>
            <a:r>
              <a:rPr lang="ro-RO" dirty="0"/>
              <a:t>Proiectarea și implementarea aplicațiilor Cloud</a:t>
            </a:r>
          </a:p>
          <a:p>
            <a:r>
              <a:rPr lang="ro-RO" dirty="0"/>
              <a:t>Dezvoltarea, implementarea și utilizarea tehnicilor pentru obținerea consistenței și rezilienței unui sistem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6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F6E1-3D7D-4807-8333-6C10BBA2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C14B6-3D50-4709-91A5-71C9964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Cauze Defecte în calculatoare: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9BB06-A1F8-479F-9D20-AF63366CF9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618" y="1560945"/>
            <a:ext cx="9861213" cy="4690156"/>
          </a:xfrm>
        </p:spPr>
        <p:txBody>
          <a:bodyPr/>
          <a:lstStyle/>
          <a:p>
            <a:r>
              <a:rPr lang="ro-RO" dirty="0"/>
              <a:t>Probleme software</a:t>
            </a:r>
          </a:p>
          <a:p>
            <a:pPr lvl="1"/>
            <a:r>
              <a:rPr lang="ro-RO" dirty="0"/>
              <a:t>Presupuneri greșite</a:t>
            </a:r>
          </a:p>
          <a:p>
            <a:pPr lvl="1"/>
            <a:r>
              <a:rPr lang="ro-RO" dirty="0"/>
              <a:t>Erori de design, de logică sau de programare (ex: Bug-uri)</a:t>
            </a:r>
          </a:p>
          <a:p>
            <a:pPr lvl="1"/>
            <a:r>
              <a:rPr lang="ro-RO" dirty="0"/>
              <a:t>Folosire neașteptată sau necorespunzătoare</a:t>
            </a:r>
          </a:p>
          <a:p>
            <a:r>
              <a:rPr lang="ro-RO" dirty="0"/>
              <a:t>Depășirea resurselor disponibile</a:t>
            </a:r>
          </a:p>
          <a:p>
            <a:r>
              <a:rPr lang="ro-RO" dirty="0"/>
              <a:t>Hardware</a:t>
            </a:r>
          </a:p>
          <a:p>
            <a:pPr lvl="1"/>
            <a:r>
              <a:rPr lang="ro-RO" dirty="0"/>
              <a:t>Rezistență limitată în timp</a:t>
            </a:r>
          </a:p>
          <a:p>
            <a:pPr lvl="1"/>
            <a:r>
              <a:rPr lang="ro-RO" dirty="0"/>
              <a:t>Supraîncălzire</a:t>
            </a:r>
          </a:p>
          <a:p>
            <a:pPr lvl="1"/>
            <a:r>
              <a:rPr lang="ro-RO" dirty="0"/>
              <a:t>Supratensiune</a:t>
            </a:r>
          </a:p>
          <a:p>
            <a:r>
              <a:rPr lang="ro-RO" dirty="0"/>
              <a:t>Multe, multe, multe.... Multe altele.</a:t>
            </a:r>
            <a:endParaRPr lang="en-US" dirty="0"/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C360A863-69A8-4C90-A9DC-69BE7D161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35" y="3057172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4FD9D-7444-4694-A54C-59DC6884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FE2E7-B6BA-445D-9669-A43DDDB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1BB98-4BF9-4A2C-A1C3-0C83063189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9891" y="1459345"/>
            <a:ext cx="10581649" cy="483793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Trebuie să:</a:t>
            </a:r>
          </a:p>
          <a:p>
            <a:r>
              <a:rPr lang="ro-RO" dirty="0"/>
              <a:t>Acceptăm defectele</a:t>
            </a:r>
          </a:p>
          <a:p>
            <a:r>
              <a:rPr lang="ro-RO" dirty="0"/>
              <a:t>Așteptăm defectele</a:t>
            </a:r>
          </a:p>
          <a:p>
            <a:r>
              <a:rPr lang="ro-RO" dirty="0"/>
              <a:t>Fim îngrijorați când nu identificăm defecte</a:t>
            </a:r>
          </a:p>
          <a:p>
            <a:r>
              <a:rPr lang="ro-RO" dirty="0"/>
              <a:t>Fim îngrijorați dacă nu am avut un defecte de prea mult timp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Lucida Calligraphy" panose="03010101010101010101" pitchFamily="66" charset="0"/>
              </a:rPr>
              <a:t>“A pessimist is never disappointed”</a:t>
            </a:r>
          </a:p>
        </p:txBody>
      </p:sp>
    </p:spTree>
    <p:extLst>
      <p:ext uri="{BB962C8B-B14F-4D97-AF65-F5344CB8AC3E}">
        <p14:creationId xmlns:p14="http://schemas.microsoft.com/office/powerpoint/2010/main" val="363642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1289</Words>
  <Application>Microsoft Office PowerPoint</Application>
  <PresentationFormat>Widescreen</PresentationFormat>
  <Paragraphs>246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Lucida Calligraphy</vt:lpstr>
      <vt:lpstr>Wingdings</vt:lpstr>
      <vt:lpstr>Office Theme</vt:lpstr>
      <vt:lpstr>Sisteme Tolerante la Defecte Introducere</vt:lpstr>
      <vt:lpstr>Who am I?</vt:lpstr>
      <vt:lpstr>Așteptări?</vt:lpstr>
      <vt:lpstr>Regulament</vt:lpstr>
      <vt:lpstr>Colaborare</vt:lpstr>
      <vt:lpstr>Punctaj</vt:lpstr>
      <vt:lpstr>Obiective</vt:lpstr>
      <vt:lpstr>Cauze Defecte în calculatoare:</vt:lpstr>
      <vt:lpstr>Mai mult decât toleranță la defecte</vt:lpstr>
      <vt:lpstr>Mai mult decât toleranță la defecte</vt:lpstr>
      <vt:lpstr>Mai mult decât toleranță la defecte</vt:lpstr>
      <vt:lpstr>Mai mult decât toleranță la defecte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Deci…</vt:lpstr>
      <vt:lpstr>Deci… Programare Distribuită</vt:lpstr>
      <vt:lpstr>Programare distribuită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 (top500.org)</vt:lpstr>
      <vt:lpstr>Fugaku</vt:lpstr>
      <vt:lpstr>Summit</vt:lpstr>
      <vt:lpstr>Sierra</vt:lpstr>
      <vt:lpstr>Sunway TaihuLight</vt:lpstr>
      <vt:lpstr>JUWELS</vt:lpstr>
      <vt:lpstr>PowerPoint Presentation</vt:lpstr>
      <vt:lpstr>Tehnologiile pe care le vom folosi</vt:lpstr>
      <vt:lpstr>MPI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2021-02-17T09:29:49Z</dcterms:modified>
</cp:coreProperties>
</file>